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4" r:id="rId8"/>
    <p:sldId id="265" r:id="rId9"/>
    <p:sldId id="258" r:id="rId10"/>
    <p:sldId id="263" r:id="rId11"/>
  </p:sldIdLst>
  <p:sldSz cx="9753600" cy="7315200"/>
  <p:notesSz cx="9753600" cy="731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27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4289" y="2955583"/>
            <a:ext cx="29250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2E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B88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C2E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C2E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DE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373" y="2166948"/>
            <a:ext cx="2914084" cy="174552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9363" y="4930846"/>
            <a:ext cx="728980" cy="97155"/>
          </a:xfrm>
          <a:custGeom>
            <a:avLst/>
            <a:gdLst/>
            <a:ahLst/>
            <a:cxnLst/>
            <a:rect l="l" t="t" r="r" b="b"/>
            <a:pathLst>
              <a:path w="728980" h="97154">
                <a:moveTo>
                  <a:pt x="686639" y="96987"/>
                </a:moveTo>
                <a:lnTo>
                  <a:pt x="42142" y="96987"/>
                </a:lnTo>
                <a:lnTo>
                  <a:pt x="35944" y="95756"/>
                </a:lnTo>
                <a:lnTo>
                  <a:pt x="1232" y="61110"/>
                </a:lnTo>
                <a:lnTo>
                  <a:pt x="0" y="54924"/>
                </a:lnTo>
                <a:lnTo>
                  <a:pt x="0" y="42063"/>
                </a:lnTo>
                <a:lnTo>
                  <a:pt x="24040" y="6152"/>
                </a:lnTo>
                <a:lnTo>
                  <a:pt x="42142" y="0"/>
                </a:lnTo>
                <a:lnTo>
                  <a:pt x="48585" y="0"/>
                </a:lnTo>
                <a:lnTo>
                  <a:pt x="686639" y="0"/>
                </a:lnTo>
                <a:lnTo>
                  <a:pt x="722617" y="23994"/>
                </a:lnTo>
                <a:lnTo>
                  <a:pt x="728781" y="42063"/>
                </a:lnTo>
                <a:lnTo>
                  <a:pt x="728781" y="54924"/>
                </a:lnTo>
                <a:lnTo>
                  <a:pt x="704741" y="90835"/>
                </a:lnTo>
                <a:lnTo>
                  <a:pt x="692836" y="95756"/>
                </a:lnTo>
                <a:lnTo>
                  <a:pt x="686639" y="96987"/>
                </a:lnTo>
                <a:close/>
              </a:path>
            </a:pathLst>
          </a:custGeom>
          <a:solidFill>
            <a:srgbClr val="465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452684" y="4930846"/>
            <a:ext cx="728980" cy="97155"/>
          </a:xfrm>
          <a:custGeom>
            <a:avLst/>
            <a:gdLst/>
            <a:ahLst/>
            <a:cxnLst/>
            <a:rect l="l" t="t" r="r" b="b"/>
            <a:pathLst>
              <a:path w="728980" h="97154">
                <a:moveTo>
                  <a:pt x="686639" y="96987"/>
                </a:moveTo>
                <a:lnTo>
                  <a:pt x="42142" y="96987"/>
                </a:lnTo>
                <a:lnTo>
                  <a:pt x="35944" y="95756"/>
                </a:lnTo>
                <a:lnTo>
                  <a:pt x="1232" y="61110"/>
                </a:lnTo>
                <a:lnTo>
                  <a:pt x="0" y="54924"/>
                </a:lnTo>
                <a:lnTo>
                  <a:pt x="0" y="42063"/>
                </a:lnTo>
                <a:lnTo>
                  <a:pt x="24040" y="6152"/>
                </a:lnTo>
                <a:lnTo>
                  <a:pt x="42142" y="0"/>
                </a:lnTo>
                <a:lnTo>
                  <a:pt x="48585" y="0"/>
                </a:lnTo>
                <a:lnTo>
                  <a:pt x="686639" y="0"/>
                </a:lnTo>
                <a:lnTo>
                  <a:pt x="722617" y="23994"/>
                </a:lnTo>
                <a:lnTo>
                  <a:pt x="728781" y="42063"/>
                </a:lnTo>
                <a:lnTo>
                  <a:pt x="728781" y="54924"/>
                </a:lnTo>
                <a:lnTo>
                  <a:pt x="704741" y="90835"/>
                </a:lnTo>
                <a:lnTo>
                  <a:pt x="692836" y="95756"/>
                </a:lnTo>
                <a:lnTo>
                  <a:pt x="686639" y="96987"/>
                </a:lnTo>
                <a:close/>
              </a:path>
            </a:pathLst>
          </a:custGeom>
          <a:solidFill>
            <a:srgbClr val="465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78145" y="3961203"/>
            <a:ext cx="874394" cy="817880"/>
          </a:xfrm>
          <a:custGeom>
            <a:avLst/>
            <a:gdLst/>
            <a:ahLst/>
            <a:cxnLst/>
            <a:rect l="l" t="t" r="r" b="b"/>
            <a:pathLst>
              <a:path w="874394" h="817879">
                <a:moveTo>
                  <a:pt x="728781" y="817857"/>
                </a:moveTo>
                <a:lnTo>
                  <a:pt x="145756" y="817857"/>
                </a:lnTo>
                <a:lnTo>
                  <a:pt x="122951" y="810455"/>
                </a:lnTo>
                <a:lnTo>
                  <a:pt x="80912" y="787549"/>
                </a:lnTo>
                <a:lnTo>
                  <a:pt x="45779" y="755097"/>
                </a:lnTo>
                <a:lnTo>
                  <a:pt x="19648" y="715034"/>
                </a:lnTo>
                <a:lnTo>
                  <a:pt x="4132" y="669835"/>
                </a:lnTo>
                <a:lnTo>
                  <a:pt x="0" y="630186"/>
                </a:lnTo>
                <a:lnTo>
                  <a:pt x="233" y="184212"/>
                </a:lnTo>
                <a:lnTo>
                  <a:pt x="11355" y="128404"/>
                </a:lnTo>
                <a:lnTo>
                  <a:pt x="38250" y="78181"/>
                </a:lnTo>
                <a:lnTo>
                  <a:pt x="78562" y="37945"/>
                </a:lnTo>
                <a:lnTo>
                  <a:pt x="128880" y="11100"/>
                </a:lnTo>
                <a:lnTo>
                  <a:pt x="184794" y="0"/>
                </a:lnTo>
                <a:lnTo>
                  <a:pt x="689743" y="0"/>
                </a:lnTo>
                <a:lnTo>
                  <a:pt x="745657" y="11100"/>
                </a:lnTo>
                <a:lnTo>
                  <a:pt x="795975" y="37945"/>
                </a:lnTo>
                <a:lnTo>
                  <a:pt x="836287" y="78181"/>
                </a:lnTo>
                <a:lnTo>
                  <a:pt x="863182" y="128404"/>
                </a:lnTo>
                <a:lnTo>
                  <a:pt x="874304" y="184212"/>
                </a:lnTo>
                <a:lnTo>
                  <a:pt x="874368" y="638176"/>
                </a:lnTo>
                <a:lnTo>
                  <a:pt x="871885" y="661981"/>
                </a:lnTo>
                <a:lnTo>
                  <a:pt x="858244" y="707793"/>
                </a:lnTo>
                <a:lnTo>
                  <a:pt x="833792" y="748883"/>
                </a:lnTo>
                <a:lnTo>
                  <a:pt x="800019" y="782761"/>
                </a:lnTo>
                <a:lnTo>
                  <a:pt x="758970" y="807366"/>
                </a:lnTo>
                <a:lnTo>
                  <a:pt x="728781" y="817857"/>
                </a:lnTo>
                <a:close/>
              </a:path>
            </a:pathLst>
          </a:custGeom>
          <a:solidFill>
            <a:srgbClr val="2F4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3898" y="4154957"/>
            <a:ext cx="583565" cy="387985"/>
          </a:xfrm>
          <a:custGeom>
            <a:avLst/>
            <a:gdLst/>
            <a:ahLst/>
            <a:cxnLst/>
            <a:rect l="l" t="t" r="r" b="b"/>
            <a:pathLst>
              <a:path w="583564" h="387985">
                <a:moveTo>
                  <a:pt x="97167" y="42062"/>
                </a:moveTo>
                <a:lnTo>
                  <a:pt x="73126" y="6146"/>
                </a:lnTo>
                <a:lnTo>
                  <a:pt x="55029" y="0"/>
                </a:lnTo>
                <a:lnTo>
                  <a:pt x="42138" y="0"/>
                </a:lnTo>
                <a:lnTo>
                  <a:pt x="6159" y="23990"/>
                </a:lnTo>
                <a:lnTo>
                  <a:pt x="0" y="42062"/>
                </a:lnTo>
                <a:lnTo>
                  <a:pt x="0" y="387946"/>
                </a:lnTo>
                <a:lnTo>
                  <a:pt x="97167" y="387946"/>
                </a:lnTo>
                <a:lnTo>
                  <a:pt x="97167" y="42062"/>
                </a:lnTo>
                <a:close/>
              </a:path>
              <a:path w="583564" h="387985">
                <a:moveTo>
                  <a:pt x="583018" y="42062"/>
                </a:moveTo>
                <a:lnTo>
                  <a:pt x="558977" y="6146"/>
                </a:lnTo>
                <a:lnTo>
                  <a:pt x="540880" y="0"/>
                </a:lnTo>
                <a:lnTo>
                  <a:pt x="527989" y="0"/>
                </a:lnTo>
                <a:lnTo>
                  <a:pt x="492010" y="23990"/>
                </a:lnTo>
                <a:lnTo>
                  <a:pt x="485851" y="42062"/>
                </a:lnTo>
                <a:lnTo>
                  <a:pt x="485851" y="387946"/>
                </a:lnTo>
                <a:lnTo>
                  <a:pt x="583018" y="387946"/>
                </a:lnTo>
                <a:lnTo>
                  <a:pt x="583018" y="42062"/>
                </a:lnTo>
                <a:close/>
              </a:path>
            </a:pathLst>
          </a:custGeom>
          <a:solidFill>
            <a:srgbClr val="243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23898" y="4349102"/>
            <a:ext cx="583565" cy="727710"/>
          </a:xfrm>
          <a:custGeom>
            <a:avLst/>
            <a:gdLst/>
            <a:ahLst/>
            <a:cxnLst/>
            <a:rect l="l" t="t" r="r" b="b"/>
            <a:pathLst>
              <a:path w="583564" h="727710">
                <a:moveTo>
                  <a:pt x="291515" y="145300"/>
                </a:moveTo>
                <a:lnTo>
                  <a:pt x="285242" y="103073"/>
                </a:lnTo>
                <a:lnTo>
                  <a:pt x="266941" y="64477"/>
                </a:lnTo>
                <a:lnTo>
                  <a:pt x="238226" y="32842"/>
                </a:lnTo>
                <a:lnTo>
                  <a:pt x="201536" y="10896"/>
                </a:lnTo>
                <a:lnTo>
                  <a:pt x="160045" y="520"/>
                </a:lnTo>
                <a:lnTo>
                  <a:pt x="138595" y="0"/>
                </a:lnTo>
                <a:lnTo>
                  <a:pt x="117322" y="2616"/>
                </a:lnTo>
                <a:lnTo>
                  <a:pt x="77050" y="17005"/>
                </a:lnTo>
                <a:lnTo>
                  <a:pt x="42684" y="42430"/>
                </a:lnTo>
                <a:lnTo>
                  <a:pt x="17208" y="76720"/>
                </a:lnTo>
                <a:lnTo>
                  <a:pt x="2794" y="116928"/>
                </a:lnTo>
                <a:lnTo>
                  <a:pt x="0" y="581748"/>
                </a:lnTo>
                <a:lnTo>
                  <a:pt x="698" y="596011"/>
                </a:lnTo>
                <a:lnTo>
                  <a:pt x="11099" y="637425"/>
                </a:lnTo>
                <a:lnTo>
                  <a:pt x="33083" y="674039"/>
                </a:lnTo>
                <a:lnTo>
                  <a:pt x="64782" y="702716"/>
                </a:lnTo>
                <a:lnTo>
                  <a:pt x="103441" y="720966"/>
                </a:lnTo>
                <a:lnTo>
                  <a:pt x="145757" y="727227"/>
                </a:lnTo>
                <a:lnTo>
                  <a:pt x="152920" y="727062"/>
                </a:lnTo>
                <a:lnTo>
                  <a:pt x="194856" y="718731"/>
                </a:lnTo>
                <a:lnTo>
                  <a:pt x="232587" y="698601"/>
                </a:lnTo>
                <a:lnTo>
                  <a:pt x="262826" y="668426"/>
                </a:lnTo>
                <a:lnTo>
                  <a:pt x="282994" y="630758"/>
                </a:lnTo>
                <a:lnTo>
                  <a:pt x="291338" y="588899"/>
                </a:lnTo>
                <a:lnTo>
                  <a:pt x="291515" y="145300"/>
                </a:lnTo>
                <a:close/>
              </a:path>
              <a:path w="583564" h="727710">
                <a:moveTo>
                  <a:pt x="583018" y="145300"/>
                </a:moveTo>
                <a:lnTo>
                  <a:pt x="576745" y="103073"/>
                </a:lnTo>
                <a:lnTo>
                  <a:pt x="558457" y="64477"/>
                </a:lnTo>
                <a:lnTo>
                  <a:pt x="529729" y="32842"/>
                </a:lnTo>
                <a:lnTo>
                  <a:pt x="493052" y="10896"/>
                </a:lnTo>
                <a:lnTo>
                  <a:pt x="451548" y="520"/>
                </a:lnTo>
                <a:lnTo>
                  <a:pt x="430110" y="0"/>
                </a:lnTo>
                <a:lnTo>
                  <a:pt x="408825" y="2616"/>
                </a:lnTo>
                <a:lnTo>
                  <a:pt x="368554" y="17005"/>
                </a:lnTo>
                <a:lnTo>
                  <a:pt x="334200" y="42430"/>
                </a:lnTo>
                <a:lnTo>
                  <a:pt x="308724" y="76720"/>
                </a:lnTo>
                <a:lnTo>
                  <a:pt x="294309" y="116928"/>
                </a:lnTo>
                <a:lnTo>
                  <a:pt x="291515" y="581748"/>
                </a:lnTo>
                <a:lnTo>
                  <a:pt x="292214" y="596011"/>
                </a:lnTo>
                <a:lnTo>
                  <a:pt x="302602" y="637425"/>
                </a:lnTo>
                <a:lnTo>
                  <a:pt x="324599" y="674039"/>
                </a:lnTo>
                <a:lnTo>
                  <a:pt x="356285" y="702716"/>
                </a:lnTo>
                <a:lnTo>
                  <a:pt x="394957" y="720966"/>
                </a:lnTo>
                <a:lnTo>
                  <a:pt x="437273" y="727227"/>
                </a:lnTo>
                <a:lnTo>
                  <a:pt x="444423" y="727062"/>
                </a:lnTo>
                <a:lnTo>
                  <a:pt x="486359" y="718731"/>
                </a:lnTo>
                <a:lnTo>
                  <a:pt x="524103" y="698601"/>
                </a:lnTo>
                <a:lnTo>
                  <a:pt x="554329" y="668426"/>
                </a:lnTo>
                <a:lnTo>
                  <a:pt x="574509" y="630758"/>
                </a:lnTo>
                <a:lnTo>
                  <a:pt x="582853" y="588899"/>
                </a:lnTo>
                <a:lnTo>
                  <a:pt x="583018" y="145300"/>
                </a:lnTo>
                <a:close/>
              </a:path>
            </a:pathLst>
          </a:custGeom>
          <a:solidFill>
            <a:srgbClr val="FFA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C2E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DE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134" y="1338187"/>
            <a:ext cx="7173331" cy="1421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C2E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262" y="1971698"/>
            <a:ext cx="8437075" cy="4734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com/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B88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5139" y="999024"/>
            <a:ext cx="8261350" cy="5125720"/>
            <a:chOff x="145139" y="999024"/>
            <a:chExt cx="8261350" cy="5125720"/>
          </a:xfrm>
        </p:grpSpPr>
        <p:sp>
          <p:nvSpPr>
            <p:cNvPr id="4" name="object 4"/>
            <p:cNvSpPr/>
            <p:nvPr/>
          </p:nvSpPr>
          <p:spPr>
            <a:xfrm>
              <a:off x="1462862" y="1531873"/>
              <a:ext cx="6943725" cy="4592955"/>
            </a:xfrm>
            <a:custGeom>
              <a:avLst/>
              <a:gdLst/>
              <a:ahLst/>
              <a:cxnLst/>
              <a:rect l="l" t="t" r="r" b="b"/>
              <a:pathLst>
                <a:path w="6943725" h="4592955">
                  <a:moveTo>
                    <a:pt x="6943280" y="0"/>
                  </a:moveTo>
                  <a:lnTo>
                    <a:pt x="0" y="0"/>
                  </a:lnTo>
                  <a:lnTo>
                    <a:pt x="0" y="347929"/>
                  </a:lnTo>
                  <a:lnTo>
                    <a:pt x="0" y="4551718"/>
                  </a:lnTo>
                  <a:lnTo>
                    <a:pt x="0" y="4592561"/>
                  </a:lnTo>
                  <a:lnTo>
                    <a:pt x="6943280" y="4592561"/>
                  </a:lnTo>
                  <a:lnTo>
                    <a:pt x="6943280" y="4551718"/>
                  </a:lnTo>
                  <a:lnTo>
                    <a:pt x="6943280" y="347929"/>
                  </a:lnTo>
                  <a:lnTo>
                    <a:pt x="6943280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9949" y="1488972"/>
              <a:ext cx="6943725" cy="4594860"/>
            </a:xfrm>
            <a:custGeom>
              <a:avLst/>
              <a:gdLst/>
              <a:ahLst/>
              <a:cxnLst/>
              <a:rect l="l" t="t" r="r" b="b"/>
              <a:pathLst>
                <a:path w="6943725" h="4594860">
                  <a:moveTo>
                    <a:pt x="6943280" y="0"/>
                  </a:moveTo>
                  <a:lnTo>
                    <a:pt x="0" y="0"/>
                  </a:lnTo>
                  <a:lnTo>
                    <a:pt x="0" y="390829"/>
                  </a:lnTo>
                  <a:lnTo>
                    <a:pt x="0" y="4594618"/>
                  </a:lnTo>
                  <a:lnTo>
                    <a:pt x="6943280" y="4594618"/>
                  </a:lnTo>
                  <a:lnTo>
                    <a:pt x="6943280" y="390829"/>
                  </a:lnTo>
                  <a:lnTo>
                    <a:pt x="6943280" y="0"/>
                  </a:lnTo>
                  <a:close/>
                </a:path>
              </a:pathLst>
            </a:custGeom>
            <a:solidFill>
              <a:srgbClr val="FFF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3446" y="1482470"/>
              <a:ext cx="6956425" cy="4607560"/>
            </a:xfrm>
            <a:custGeom>
              <a:avLst/>
              <a:gdLst/>
              <a:ahLst/>
              <a:cxnLst/>
              <a:rect l="l" t="t" r="r" b="b"/>
              <a:pathLst>
                <a:path w="6956425" h="4607560">
                  <a:moveTo>
                    <a:pt x="6956285" y="4594860"/>
                  </a:moveTo>
                  <a:lnTo>
                    <a:pt x="13004" y="4594860"/>
                  </a:lnTo>
                  <a:lnTo>
                    <a:pt x="13004" y="12700"/>
                  </a:lnTo>
                  <a:lnTo>
                    <a:pt x="861885" y="12700"/>
                  </a:lnTo>
                  <a:lnTo>
                    <a:pt x="86188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594860"/>
                  </a:lnTo>
                  <a:lnTo>
                    <a:pt x="0" y="4607560"/>
                  </a:lnTo>
                  <a:lnTo>
                    <a:pt x="6956285" y="4607560"/>
                  </a:lnTo>
                  <a:lnTo>
                    <a:pt x="6956285" y="4594860"/>
                  </a:lnTo>
                  <a:close/>
                </a:path>
                <a:path w="6956425" h="4607560">
                  <a:moveTo>
                    <a:pt x="6956285" y="12992"/>
                  </a:moveTo>
                  <a:lnTo>
                    <a:pt x="6943293" y="12992"/>
                  </a:lnTo>
                  <a:lnTo>
                    <a:pt x="6943293" y="4594618"/>
                  </a:lnTo>
                  <a:lnTo>
                    <a:pt x="6956285" y="4594618"/>
                  </a:lnTo>
                  <a:lnTo>
                    <a:pt x="6956285" y="12992"/>
                  </a:lnTo>
                  <a:close/>
                </a:path>
                <a:path w="6956425" h="4607560">
                  <a:moveTo>
                    <a:pt x="6956285" y="0"/>
                  </a:moveTo>
                  <a:lnTo>
                    <a:pt x="6130823" y="0"/>
                  </a:lnTo>
                  <a:lnTo>
                    <a:pt x="6130823" y="12700"/>
                  </a:lnTo>
                  <a:lnTo>
                    <a:pt x="6956285" y="12700"/>
                  </a:lnTo>
                  <a:lnTo>
                    <a:pt x="6956285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5334" y="1004934"/>
              <a:ext cx="5269230" cy="875030"/>
            </a:xfrm>
            <a:custGeom>
              <a:avLst/>
              <a:gdLst/>
              <a:ahLst/>
              <a:cxnLst/>
              <a:rect l="l" t="t" r="r" b="b"/>
              <a:pathLst>
                <a:path w="5269230" h="875030">
                  <a:moveTo>
                    <a:pt x="5268940" y="874857"/>
                  </a:moveTo>
                  <a:lnTo>
                    <a:pt x="0" y="874857"/>
                  </a:lnTo>
                  <a:lnTo>
                    <a:pt x="0" y="0"/>
                  </a:lnTo>
                  <a:lnTo>
                    <a:pt x="5268940" y="0"/>
                  </a:lnTo>
                  <a:lnTo>
                    <a:pt x="5268940" y="874857"/>
                  </a:lnTo>
                  <a:close/>
                </a:path>
              </a:pathLst>
            </a:custGeom>
            <a:solidFill>
              <a:srgbClr val="FDE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9413" y="999032"/>
              <a:ext cx="5281295" cy="887094"/>
            </a:xfrm>
            <a:custGeom>
              <a:avLst/>
              <a:gdLst/>
              <a:ahLst/>
              <a:cxnLst/>
              <a:rect l="l" t="t" r="r" b="b"/>
              <a:pathLst>
                <a:path w="5281295" h="887094">
                  <a:moveTo>
                    <a:pt x="5280761" y="0"/>
                  </a:moveTo>
                  <a:lnTo>
                    <a:pt x="5268938" y="0"/>
                  </a:lnTo>
                  <a:lnTo>
                    <a:pt x="5268938" y="11823"/>
                  </a:lnTo>
                  <a:lnTo>
                    <a:pt x="5268938" y="874852"/>
                  </a:lnTo>
                  <a:lnTo>
                    <a:pt x="11823" y="874852"/>
                  </a:lnTo>
                  <a:lnTo>
                    <a:pt x="11823" y="11823"/>
                  </a:lnTo>
                  <a:lnTo>
                    <a:pt x="5268938" y="11823"/>
                  </a:lnTo>
                  <a:lnTo>
                    <a:pt x="5268938" y="0"/>
                  </a:lnTo>
                  <a:lnTo>
                    <a:pt x="11823" y="0"/>
                  </a:lnTo>
                  <a:lnTo>
                    <a:pt x="0" y="0"/>
                  </a:lnTo>
                  <a:lnTo>
                    <a:pt x="0" y="886587"/>
                  </a:lnTo>
                  <a:lnTo>
                    <a:pt x="11823" y="886587"/>
                  </a:lnTo>
                  <a:lnTo>
                    <a:pt x="5268938" y="886587"/>
                  </a:lnTo>
                  <a:lnTo>
                    <a:pt x="5280761" y="886587"/>
                  </a:lnTo>
                  <a:lnTo>
                    <a:pt x="5280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363" y="1402267"/>
              <a:ext cx="80191" cy="80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7052" y="1402267"/>
              <a:ext cx="80191" cy="801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139" y="2128503"/>
              <a:ext cx="2362199" cy="26288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596696" y="2773990"/>
            <a:ext cx="4639310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9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Конструирование </a:t>
            </a:r>
            <a:r>
              <a:rPr sz="2000" b="1" spc="7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цифрового </a:t>
            </a:r>
            <a:r>
              <a:rPr sz="2000" b="1" spc="75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2000" b="1" spc="65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портфолио </a:t>
            </a:r>
            <a:r>
              <a:rPr sz="2000" b="1" spc="70" dirty="0" err="1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педагога</a:t>
            </a:r>
            <a:r>
              <a:rPr sz="2000" b="1" spc="7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endParaRPr lang="ru-RU" sz="2000" b="1" spc="70" dirty="0">
              <a:solidFill>
                <a:srgbClr val="3C2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80" dirty="0" err="1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на</a:t>
            </a:r>
            <a:r>
              <a:rPr sz="2000" b="1" spc="8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2000" b="1" spc="125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ресурсе </a:t>
            </a:r>
            <a:r>
              <a:rPr sz="2000" b="1" spc="-69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2000" b="1" spc="12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WordPress</a:t>
            </a:r>
            <a:r>
              <a:rPr sz="2000" b="1" spc="-16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endParaRPr lang="ru-RU" sz="2000" b="1" spc="-160" dirty="0">
              <a:solidFill>
                <a:srgbClr val="3C2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185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с</a:t>
            </a:r>
            <a:r>
              <a:rPr sz="2000" b="1" spc="-16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2000" b="1" spc="6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целью</a:t>
            </a:r>
            <a:r>
              <a:rPr sz="2000" b="1" spc="-16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2000" b="1" spc="8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прохождения </a:t>
            </a:r>
            <a:r>
              <a:rPr sz="2000" b="1" spc="-69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2000" b="1" spc="11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процедуры</a:t>
            </a:r>
            <a:r>
              <a:rPr sz="2000" b="1" spc="-15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2000" b="1" spc="145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аттестации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400" y="6817112"/>
            <a:ext cx="709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3C2E2E"/>
                </a:solidFill>
                <a:latin typeface="Microsoft Sans Serif"/>
                <a:cs typeface="Microsoft Sans Serif"/>
              </a:rPr>
              <a:t>2023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57BDE24-AEC8-911B-C298-ED1646E1B72E}"/>
              </a:ext>
            </a:extLst>
          </p:cNvPr>
          <p:cNvSpPr txBox="1"/>
          <p:nvPr/>
        </p:nvSpPr>
        <p:spPr>
          <a:xfrm>
            <a:off x="3733800" y="5429075"/>
            <a:ext cx="568972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sz="1600" spc="9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Автор: Ким Олеся Робертовна, 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sz="1600" spc="9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учитель русского языка и литературы 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EDA0F31-0E6A-2739-5AE4-4070427404E1}"/>
              </a:ext>
            </a:extLst>
          </p:cNvPr>
          <p:cNvSpPr txBox="1"/>
          <p:nvPr/>
        </p:nvSpPr>
        <p:spPr>
          <a:xfrm>
            <a:off x="2862166" y="1004934"/>
            <a:ext cx="423322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9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Муниципальное бюджетное общеобразовательное учреждение «Андринская средняя общеобразовательная школа» 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DE4CA"/>
          </a:solidFill>
        </p:spPr>
        <p:txBody>
          <a:bodyPr wrap="square" lIns="0" tIns="0" rIns="0" bIns="0" rtlCol="0"/>
          <a:lstStyle/>
          <a:p>
            <a:r>
              <a:rPr lang="en-US" dirty="0"/>
              <a:t>/</a:t>
            </a:r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451" y="4533900"/>
            <a:ext cx="2437110" cy="27813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2667000" y="668786"/>
            <a:ext cx="5943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Предварительная работа 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3600" y="5625450"/>
            <a:ext cx="6883609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Вдохновляйтесь и создавайте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свои шедевры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000" spc="1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  <a:hlinkClick r:id="rId3"/>
              </a:rPr>
              <a:t>https://wordpress.com/ru/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FB986B18-21BE-D85C-21FC-C51F56064A39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6883609" cy="38720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DFA6A7-8721-5134-F647-C4608BB7B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2209800" cy="575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1600200"/>
            <a:ext cx="5486400" cy="5367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Для многих процесс создания сайта кажется чем-то невероятно сложным, особенно когда речь идёт о самостоятельном проектировании и разработке веб-страницы. Но пусть вас не пугают технические термины, благодаря сервису </a:t>
            </a:r>
            <a:r>
              <a:rPr lang="ru-RU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WordPress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создать проект в Сети сможет каждый (и совершенно без знаний программирования)</a:t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700" dirty="0">
              <a:latin typeface="Verdana"/>
              <a:cs typeface="Verdana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24B7EF3C-C5B5-6B2C-F031-AED712AD7CA8}"/>
              </a:ext>
            </a:extLst>
          </p:cNvPr>
          <p:cNvSpPr txBox="1"/>
          <p:nvPr/>
        </p:nvSpPr>
        <p:spPr>
          <a:xfrm>
            <a:off x="4233545" y="838200"/>
            <a:ext cx="46393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9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Боль аудитории 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262" y="1971849"/>
            <a:ext cx="4115435" cy="4778375"/>
            <a:chOff x="658262" y="1971849"/>
            <a:chExt cx="4115435" cy="4778375"/>
          </a:xfrm>
        </p:grpSpPr>
        <p:sp>
          <p:nvSpPr>
            <p:cNvPr id="3" name="object 3"/>
            <p:cNvSpPr/>
            <p:nvPr/>
          </p:nvSpPr>
          <p:spPr>
            <a:xfrm>
              <a:off x="701167" y="2014765"/>
              <a:ext cx="4072890" cy="4735195"/>
            </a:xfrm>
            <a:custGeom>
              <a:avLst/>
              <a:gdLst/>
              <a:ahLst/>
              <a:cxnLst/>
              <a:rect l="l" t="t" r="r" b="b"/>
              <a:pathLst>
                <a:path w="4072890" h="4735195">
                  <a:moveTo>
                    <a:pt x="4072445" y="0"/>
                  </a:moveTo>
                  <a:lnTo>
                    <a:pt x="0" y="0"/>
                  </a:lnTo>
                  <a:lnTo>
                    <a:pt x="0" y="4691951"/>
                  </a:lnTo>
                  <a:lnTo>
                    <a:pt x="0" y="4734852"/>
                  </a:lnTo>
                  <a:lnTo>
                    <a:pt x="4072445" y="4734852"/>
                  </a:lnTo>
                  <a:lnTo>
                    <a:pt x="4072445" y="4691951"/>
                  </a:lnTo>
                  <a:lnTo>
                    <a:pt x="4072445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8262" y="1971849"/>
              <a:ext cx="4072890" cy="4735195"/>
            </a:xfrm>
            <a:custGeom>
              <a:avLst/>
              <a:gdLst/>
              <a:ahLst/>
              <a:cxnLst/>
              <a:rect l="l" t="t" r="r" b="b"/>
              <a:pathLst>
                <a:path w="4072890" h="4735195">
                  <a:moveTo>
                    <a:pt x="4072507" y="4734857"/>
                  </a:moveTo>
                  <a:lnTo>
                    <a:pt x="0" y="4734857"/>
                  </a:lnTo>
                  <a:lnTo>
                    <a:pt x="0" y="0"/>
                  </a:lnTo>
                  <a:lnTo>
                    <a:pt x="4072507" y="0"/>
                  </a:lnTo>
                  <a:lnTo>
                    <a:pt x="4072507" y="4734857"/>
                  </a:lnTo>
                  <a:close/>
                </a:path>
              </a:pathLst>
            </a:custGeom>
            <a:solidFill>
              <a:srgbClr val="FFF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986422" y="1971849"/>
            <a:ext cx="4115435" cy="4778375"/>
            <a:chOff x="4986422" y="1971849"/>
            <a:chExt cx="4115435" cy="4778375"/>
          </a:xfrm>
        </p:grpSpPr>
        <p:sp>
          <p:nvSpPr>
            <p:cNvPr id="6" name="object 6"/>
            <p:cNvSpPr/>
            <p:nvPr/>
          </p:nvSpPr>
          <p:spPr>
            <a:xfrm>
              <a:off x="5029327" y="2014765"/>
              <a:ext cx="4072890" cy="4735195"/>
            </a:xfrm>
            <a:custGeom>
              <a:avLst/>
              <a:gdLst/>
              <a:ahLst/>
              <a:cxnLst/>
              <a:rect l="l" t="t" r="r" b="b"/>
              <a:pathLst>
                <a:path w="4072890" h="4735195">
                  <a:moveTo>
                    <a:pt x="4072445" y="0"/>
                  </a:moveTo>
                  <a:lnTo>
                    <a:pt x="0" y="0"/>
                  </a:lnTo>
                  <a:lnTo>
                    <a:pt x="0" y="4691951"/>
                  </a:lnTo>
                  <a:lnTo>
                    <a:pt x="0" y="4734852"/>
                  </a:lnTo>
                  <a:lnTo>
                    <a:pt x="4072445" y="4734852"/>
                  </a:lnTo>
                  <a:lnTo>
                    <a:pt x="4072445" y="4691951"/>
                  </a:lnTo>
                  <a:lnTo>
                    <a:pt x="4072445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6422" y="1971849"/>
              <a:ext cx="4072890" cy="4735195"/>
            </a:xfrm>
            <a:custGeom>
              <a:avLst/>
              <a:gdLst/>
              <a:ahLst/>
              <a:cxnLst/>
              <a:rect l="l" t="t" r="r" b="b"/>
              <a:pathLst>
                <a:path w="4072890" h="4735195">
                  <a:moveTo>
                    <a:pt x="4072507" y="4734857"/>
                  </a:moveTo>
                  <a:lnTo>
                    <a:pt x="0" y="4734857"/>
                  </a:lnTo>
                  <a:lnTo>
                    <a:pt x="0" y="0"/>
                  </a:lnTo>
                  <a:lnTo>
                    <a:pt x="4072507" y="0"/>
                  </a:lnTo>
                  <a:lnTo>
                    <a:pt x="4072507" y="4734857"/>
                  </a:lnTo>
                  <a:close/>
                </a:path>
              </a:pathLst>
            </a:custGeom>
            <a:solidFill>
              <a:srgbClr val="FFF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68" y="2121655"/>
            <a:ext cx="3733799" cy="18859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4627" y="2121655"/>
            <a:ext cx="3733799" cy="18859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8246" y="769850"/>
            <a:ext cx="334208" cy="5882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8262" y="1971698"/>
            <a:ext cx="4072890" cy="3854901"/>
          </a:xfrm>
          <a:prstGeom prst="rect">
            <a:avLst/>
          </a:prstGeom>
          <a:ln w="13002">
            <a:solidFill>
              <a:srgbClr val="3C2E2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2065"/>
              </a:spcBef>
            </a:pPr>
            <a:r>
              <a:rPr lang="ru-RU" b="1" spc="-15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Выбор имени</a:t>
            </a:r>
          </a:p>
          <a:p>
            <a:pPr marL="36195" algn="ctr">
              <a:lnSpc>
                <a:spcPct val="100000"/>
              </a:lnSpc>
              <a:spcBef>
                <a:spcPts val="2065"/>
              </a:spcBef>
            </a:pPr>
            <a:r>
              <a:rPr lang="ru-RU" sz="1800" b="1" spc="-15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Свобода</a:t>
            </a:r>
          </a:p>
          <a:p>
            <a:pPr marL="36195" algn="ctr">
              <a:lnSpc>
                <a:spcPct val="100000"/>
              </a:lnSpc>
              <a:spcBef>
                <a:spcPts val="2065"/>
              </a:spcBef>
            </a:pPr>
            <a:r>
              <a:rPr lang="ru-RU" b="1" spc="-15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Творчество 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86422" y="1971698"/>
            <a:ext cx="4072890" cy="3308598"/>
          </a:xfrm>
          <a:prstGeom prst="rect">
            <a:avLst/>
          </a:prstGeom>
          <a:ln w="13002">
            <a:solidFill>
              <a:srgbClr val="3C2E2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2065"/>
              </a:spcBef>
            </a:pPr>
            <a:r>
              <a:rPr lang="ru-RU" b="1" spc="2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Денежные расходы</a:t>
            </a:r>
          </a:p>
          <a:p>
            <a:pPr marL="36195" algn="ctr">
              <a:lnSpc>
                <a:spcPct val="100000"/>
              </a:lnSpc>
              <a:spcBef>
                <a:spcPts val="2065"/>
              </a:spcBef>
            </a:pPr>
            <a:r>
              <a:rPr lang="ru-RU" b="1" spc="20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Время (усилия)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68806" y="316999"/>
            <a:ext cx="7015988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Плюсы и минусы 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создания сайта на 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Wordpress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1C1395-B2A4-C056-B8E3-8F18004CE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3" y="1958507"/>
            <a:ext cx="8401050" cy="23848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8676" y="5758634"/>
            <a:ext cx="2934924" cy="15565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800" y="1066800"/>
            <a:ext cx="92202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224154">
              <a:lnSpc>
                <a:spcPct val="100000"/>
              </a:lnSpc>
              <a:spcBef>
                <a:spcPts val="130"/>
              </a:spcBef>
            </a:pPr>
            <a:r>
              <a:rPr lang="ru-RU" sz="2800" b="1" spc="114" dirty="0">
                <a:solidFill>
                  <a:srgbClr val="3C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Шаг 1.Определяем цель создания сайта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5A739-91FB-8C4F-2CC3-0BED4657FAEB}"/>
              </a:ext>
            </a:extLst>
          </p:cNvPr>
          <p:cNvSpPr txBox="1"/>
          <p:nvPr/>
        </p:nvSpPr>
        <p:spPr>
          <a:xfrm>
            <a:off x="39872" y="1894315"/>
            <a:ext cx="48750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Следует чётко определиться с целями — для чего создаётся сайт?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Какие цели и задачи он будет решать?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C07F7-3EE2-1E6A-41FB-81A1B59AA3B3}"/>
              </a:ext>
            </a:extLst>
          </p:cNvPr>
          <p:cNvSpPr txBox="1"/>
          <p:nvPr/>
        </p:nvSpPr>
        <p:spPr>
          <a:xfrm>
            <a:off x="3421743" y="3505200"/>
            <a:ext cx="48750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Можно посмотреть примеры сайтов в интернете, у других коллег, к примеру. Важно обращать внимание на подачу сайтов, оформление и подмечать интересные идеи в дизайне или тексте. Но не копировать их — лучше вдохновиться и создать нечто уникальное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FE6AF9-7447-70D4-3222-532F7029B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6" y="3657600"/>
            <a:ext cx="286603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2050" y="4537898"/>
            <a:ext cx="2577465" cy="654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0960" algn="ctr">
              <a:lnSpc>
                <a:spcPct val="107100"/>
              </a:lnSpc>
              <a:spcBef>
                <a:spcPts val="100"/>
              </a:spcBef>
            </a:pPr>
            <a:r>
              <a:rPr lang="ru-RU" sz="2000" b="1" spc="-35" dirty="0">
                <a:solidFill>
                  <a:srgbClr val="FFFFFF"/>
                </a:solidFill>
                <a:latin typeface="Tahoma"/>
                <a:cs typeface="Tahoma"/>
              </a:rPr>
              <a:t>Сайт компании</a:t>
            </a:r>
          </a:p>
          <a:p>
            <a:pPr marL="68580" marR="60960" algn="ctr">
              <a:lnSpc>
                <a:spcPct val="107100"/>
              </a:lnSpc>
              <a:spcBef>
                <a:spcPts val="100"/>
              </a:spcBef>
            </a:pPr>
            <a:r>
              <a:rPr lang="ru-RU" sz="2000" b="1" spc="-35" dirty="0">
                <a:solidFill>
                  <a:srgbClr val="FFFFFF"/>
                </a:solidFill>
                <a:latin typeface="Tahoma"/>
                <a:cs typeface="Tahoma"/>
              </a:rPr>
              <a:t>Интернет-магазин 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9515" y="4535694"/>
            <a:ext cx="3117485" cy="95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401320" indent="-635" algn="ctr">
              <a:lnSpc>
                <a:spcPct val="107100"/>
              </a:lnSpc>
              <a:spcBef>
                <a:spcPts val="100"/>
              </a:spcBef>
            </a:pPr>
            <a:r>
              <a:rPr lang="ru-RU" sz="2000" b="1" spc="5" dirty="0">
                <a:solidFill>
                  <a:srgbClr val="FFFFFF"/>
                </a:solidFill>
                <a:latin typeface="Tahoma"/>
                <a:cs typeface="Tahoma"/>
              </a:rPr>
              <a:t>портал</a:t>
            </a:r>
          </a:p>
          <a:p>
            <a:pPr marL="409575" marR="401320" indent="-635" algn="ctr">
              <a:lnSpc>
                <a:spcPct val="107100"/>
              </a:lnSpc>
              <a:spcBef>
                <a:spcPts val="100"/>
              </a:spcBef>
            </a:pPr>
            <a:r>
              <a:rPr lang="ru-RU" sz="2000" b="1" spc="5" dirty="0">
                <a:solidFill>
                  <a:srgbClr val="FFFFFF"/>
                </a:solidFill>
                <a:latin typeface="Tahoma"/>
                <a:cs typeface="Tahoma"/>
              </a:rPr>
              <a:t>новостной блог</a:t>
            </a:r>
          </a:p>
          <a:p>
            <a:pPr marL="409575" marR="401320" indent="-635" algn="ctr">
              <a:lnSpc>
                <a:spcPct val="1071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4716" y="4537898"/>
            <a:ext cx="2315845" cy="997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100"/>
              </a:lnSpc>
              <a:spcBef>
                <a:spcPts val="100"/>
              </a:spcBef>
            </a:pPr>
            <a:r>
              <a:rPr lang="ru-RU" sz="2000" b="1" spc="-105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лендинг</a:t>
            </a:r>
            <a:endParaRPr lang="ru-RU" sz="2000" b="1" spc="-10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065" marR="5080" algn="ctr">
              <a:lnSpc>
                <a:spcPct val="107100"/>
              </a:lnSpc>
              <a:spcBef>
                <a:spcPts val="100"/>
              </a:spcBef>
            </a:pPr>
            <a:r>
              <a:rPr lang="ru-RU" sz="2000" b="1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сайт-визитка</a:t>
            </a:r>
          </a:p>
          <a:p>
            <a:pPr marL="12065" marR="5080" algn="ctr">
              <a:lnSpc>
                <a:spcPct val="107100"/>
              </a:lnSpc>
              <a:spcBef>
                <a:spcPts val="100"/>
              </a:spcBef>
            </a:pPr>
            <a:r>
              <a:rPr lang="ru-RU" sz="2000" b="1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портфолио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2463" y="1143000"/>
            <a:ext cx="8119745" cy="800860"/>
          </a:xfrm>
          <a:prstGeom prst="rect">
            <a:avLst/>
          </a:prstGeom>
          <a:solidFill>
            <a:srgbClr val="FFFBF0"/>
          </a:solidFill>
          <a:ln w="13002">
            <a:solidFill>
              <a:srgbClr val="3C2E2E"/>
            </a:solidFill>
          </a:ln>
        </p:spPr>
        <p:txBody>
          <a:bodyPr vert="horz" wrap="square" lIns="0" tIns="366395" rIns="0" bIns="0" rtlCol="0">
            <a:spAutoFit/>
          </a:bodyPr>
          <a:lstStyle/>
          <a:p>
            <a:pPr marL="160020" algn="ctr">
              <a:lnSpc>
                <a:spcPct val="100000"/>
              </a:lnSpc>
              <a:spcBef>
                <a:spcPts val="2885"/>
              </a:spcBef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Шаг 2 . Выбираем тип сайта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4841" y="3309080"/>
            <a:ext cx="628649" cy="7524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6056" y="3345861"/>
            <a:ext cx="752474" cy="6762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8272" y="3350606"/>
            <a:ext cx="666749" cy="666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76" y="2364554"/>
            <a:ext cx="325235" cy="5354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572" y="3615070"/>
            <a:ext cx="345387" cy="5480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724" y="5318036"/>
            <a:ext cx="325235" cy="5354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0" y="570400"/>
            <a:ext cx="9220200" cy="891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222250" algn="ctr">
              <a:lnSpc>
                <a:spcPct val="100000"/>
              </a:lnSpc>
              <a:spcBef>
                <a:spcPts val="130"/>
              </a:spcBef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Шаг 3. Придумываем название </a:t>
            </a:r>
          </a:p>
          <a:p>
            <a:pPr marL="12700" marR="5080" indent="222250" algn="ctr">
              <a:lnSpc>
                <a:spcPct val="100000"/>
              </a:lnSpc>
              <a:spcBef>
                <a:spcPts val="130"/>
              </a:spcBef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и доменное имя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7032E-45CF-89A4-DCCC-1BF3DFE0E070}"/>
              </a:ext>
            </a:extLst>
          </p:cNvPr>
          <p:cNvSpPr txBox="1"/>
          <p:nvPr/>
        </p:nvSpPr>
        <p:spPr>
          <a:xfrm>
            <a:off x="1447800" y="2338034"/>
            <a:ext cx="7848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tabLst>
                <a:tab pos="457200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Избегайте дефисов и цифр в домене. Они снижают качество восприятия и запоминаемость домена 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tabLst>
                <a:tab pos="457200" algn="l"/>
              </a:tabLst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tabLst>
                <a:tab pos="457200" algn="l"/>
              </a:tabLst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tabLst>
                <a:tab pos="457200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 используйте сложных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транслитов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труднозапоминаемых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сочетаний букв. Простота и однозначность лучше всего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tabLst>
                <a:tab pos="457200" algn="l"/>
              </a:tabLst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tabLst>
                <a:tab pos="457200" algn="l"/>
              </a:tabLst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tabLst>
                <a:tab pos="457200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Избегайте слов с нарочно допущенным ошибками (SABAKOVOD.NET) или дополнительными буквами (WWWKONTAKTE.RU). Такие домены могут наводить на мысль, что ваш сайт мошеннический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66759" y="1752600"/>
            <a:ext cx="7486523" cy="2793873"/>
            <a:chOff x="1152588" y="2329649"/>
            <a:chExt cx="7486523" cy="2793873"/>
          </a:xfrm>
        </p:grpSpPr>
        <p:sp>
          <p:nvSpPr>
            <p:cNvPr id="4" name="object 4"/>
            <p:cNvSpPr/>
            <p:nvPr/>
          </p:nvSpPr>
          <p:spPr>
            <a:xfrm>
              <a:off x="1201991" y="2379052"/>
              <a:ext cx="7437120" cy="2744470"/>
            </a:xfrm>
            <a:custGeom>
              <a:avLst/>
              <a:gdLst/>
              <a:ahLst/>
              <a:cxnLst/>
              <a:rect l="l" t="t" r="r" b="b"/>
              <a:pathLst>
                <a:path w="7437120" h="2744470">
                  <a:moveTo>
                    <a:pt x="7437107" y="0"/>
                  </a:moveTo>
                  <a:lnTo>
                    <a:pt x="0" y="0"/>
                  </a:lnTo>
                  <a:lnTo>
                    <a:pt x="0" y="2701467"/>
                  </a:lnTo>
                  <a:lnTo>
                    <a:pt x="0" y="2744381"/>
                  </a:lnTo>
                  <a:lnTo>
                    <a:pt x="7437107" y="2744381"/>
                  </a:lnTo>
                  <a:lnTo>
                    <a:pt x="7437107" y="2701467"/>
                  </a:lnTo>
                  <a:lnTo>
                    <a:pt x="7437107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9091" y="2336140"/>
              <a:ext cx="7437120" cy="2744470"/>
            </a:xfrm>
            <a:custGeom>
              <a:avLst/>
              <a:gdLst/>
              <a:ahLst/>
              <a:cxnLst/>
              <a:rect l="l" t="t" r="r" b="b"/>
              <a:pathLst>
                <a:path w="7437120" h="2744470">
                  <a:moveTo>
                    <a:pt x="7437109" y="2744375"/>
                  </a:moveTo>
                  <a:lnTo>
                    <a:pt x="0" y="2744375"/>
                  </a:lnTo>
                  <a:lnTo>
                    <a:pt x="0" y="0"/>
                  </a:lnTo>
                  <a:lnTo>
                    <a:pt x="7437109" y="0"/>
                  </a:lnTo>
                  <a:lnTo>
                    <a:pt x="7437109" y="2744375"/>
                  </a:lnTo>
                  <a:close/>
                </a:path>
              </a:pathLst>
            </a:custGeom>
            <a:solidFill>
              <a:srgbClr val="FFFB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52588" y="2329649"/>
              <a:ext cx="7450455" cy="2757170"/>
            </a:xfrm>
            <a:custGeom>
              <a:avLst/>
              <a:gdLst/>
              <a:ahLst/>
              <a:cxnLst/>
              <a:rect l="l" t="t" r="r" b="b"/>
              <a:pathLst>
                <a:path w="7450455" h="2757170">
                  <a:moveTo>
                    <a:pt x="7450112" y="13004"/>
                  </a:moveTo>
                  <a:lnTo>
                    <a:pt x="7437107" y="13004"/>
                  </a:lnTo>
                  <a:lnTo>
                    <a:pt x="7437107" y="2744368"/>
                  </a:lnTo>
                  <a:lnTo>
                    <a:pt x="7450112" y="2744368"/>
                  </a:lnTo>
                  <a:lnTo>
                    <a:pt x="7450112" y="13004"/>
                  </a:lnTo>
                  <a:close/>
                </a:path>
                <a:path w="7450455" h="2757170">
                  <a:moveTo>
                    <a:pt x="745011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744470"/>
                  </a:lnTo>
                  <a:lnTo>
                    <a:pt x="0" y="2757170"/>
                  </a:lnTo>
                  <a:lnTo>
                    <a:pt x="7450112" y="2757170"/>
                  </a:lnTo>
                  <a:lnTo>
                    <a:pt x="7450112" y="2744470"/>
                  </a:lnTo>
                  <a:lnTo>
                    <a:pt x="12992" y="2744470"/>
                  </a:lnTo>
                  <a:lnTo>
                    <a:pt x="12992" y="12700"/>
                  </a:lnTo>
                  <a:lnTo>
                    <a:pt x="7450112" y="12700"/>
                  </a:lnTo>
                  <a:lnTo>
                    <a:pt x="7450112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2095500" y="740686"/>
            <a:ext cx="5562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Шаг 4. Выбираем тариф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D30A1-A35E-9019-123D-799F074EF012}"/>
              </a:ext>
            </a:extLst>
          </p:cNvPr>
          <p:cNvSpPr txBox="1"/>
          <p:nvPr/>
        </p:nvSpPr>
        <p:spPr>
          <a:xfrm>
            <a:off x="1103973" y="2654229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Самый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бюджетный</a:t>
            </a:r>
            <a:r>
              <a:rPr lang="ru-RU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тариф –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рубль в месяц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 ГБ </a:t>
            </a:r>
            <a:r>
              <a:rPr lang="ru-RU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дискового пространства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13E055-D4C7-7CF8-74CF-22A6873DE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90405"/>
            <a:ext cx="3276600" cy="30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7315"/>
            <a:ext cx="9499600" cy="6834505"/>
            <a:chOff x="0" y="467315"/>
            <a:chExt cx="9499600" cy="6834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7315"/>
              <a:ext cx="1222991" cy="29744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7093" y="939596"/>
              <a:ext cx="8607425" cy="5523865"/>
            </a:xfrm>
            <a:custGeom>
              <a:avLst/>
              <a:gdLst/>
              <a:ahLst/>
              <a:cxnLst/>
              <a:rect l="l" t="t" r="r" b="b"/>
              <a:pathLst>
                <a:path w="8607425" h="5523865">
                  <a:moveTo>
                    <a:pt x="8606904" y="0"/>
                  </a:moveTo>
                  <a:lnTo>
                    <a:pt x="0" y="0"/>
                  </a:lnTo>
                  <a:lnTo>
                    <a:pt x="0" y="5480621"/>
                  </a:lnTo>
                  <a:lnTo>
                    <a:pt x="0" y="5523535"/>
                  </a:lnTo>
                  <a:lnTo>
                    <a:pt x="8606904" y="5523535"/>
                  </a:lnTo>
                  <a:lnTo>
                    <a:pt x="8606904" y="5480621"/>
                  </a:lnTo>
                  <a:lnTo>
                    <a:pt x="8606904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191" y="896676"/>
              <a:ext cx="8607425" cy="5523865"/>
            </a:xfrm>
            <a:custGeom>
              <a:avLst/>
              <a:gdLst/>
              <a:ahLst/>
              <a:cxnLst/>
              <a:rect l="l" t="t" r="r" b="b"/>
              <a:pathLst>
                <a:path w="8607425" h="5523865">
                  <a:moveTo>
                    <a:pt x="8606909" y="5523539"/>
                  </a:moveTo>
                  <a:lnTo>
                    <a:pt x="0" y="5523539"/>
                  </a:lnTo>
                  <a:lnTo>
                    <a:pt x="0" y="0"/>
                  </a:lnTo>
                  <a:lnTo>
                    <a:pt x="8606909" y="0"/>
                  </a:lnTo>
                  <a:lnTo>
                    <a:pt x="8606909" y="5523539"/>
                  </a:lnTo>
                  <a:close/>
                </a:path>
              </a:pathLst>
            </a:custGeom>
            <a:solidFill>
              <a:srgbClr val="FFF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690" y="890180"/>
              <a:ext cx="8620125" cy="5535930"/>
            </a:xfrm>
            <a:custGeom>
              <a:avLst/>
              <a:gdLst/>
              <a:ahLst/>
              <a:cxnLst/>
              <a:rect l="l" t="t" r="r" b="b"/>
              <a:pathLst>
                <a:path w="8620125" h="5535930">
                  <a:moveTo>
                    <a:pt x="861990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523230"/>
                  </a:lnTo>
                  <a:lnTo>
                    <a:pt x="0" y="5535930"/>
                  </a:lnTo>
                  <a:lnTo>
                    <a:pt x="8619909" y="5535930"/>
                  </a:lnTo>
                  <a:lnTo>
                    <a:pt x="8619909" y="5523535"/>
                  </a:lnTo>
                  <a:lnTo>
                    <a:pt x="8619909" y="5523230"/>
                  </a:lnTo>
                  <a:lnTo>
                    <a:pt x="8619909" y="13004"/>
                  </a:lnTo>
                  <a:lnTo>
                    <a:pt x="8606904" y="13004"/>
                  </a:lnTo>
                  <a:lnTo>
                    <a:pt x="8606904" y="5523230"/>
                  </a:lnTo>
                  <a:lnTo>
                    <a:pt x="12992" y="5523230"/>
                  </a:lnTo>
                  <a:lnTo>
                    <a:pt x="12992" y="12700"/>
                  </a:lnTo>
                  <a:lnTo>
                    <a:pt x="8619909" y="12700"/>
                  </a:lnTo>
                  <a:lnTo>
                    <a:pt x="8619909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701" y="4399900"/>
              <a:ext cx="1723374" cy="29015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33600" y="1158450"/>
            <a:ext cx="6810693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Шаг 5. Выбор шаблона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6630" y="2222308"/>
            <a:ext cx="6324429" cy="2958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1193165" indent="-285750" algn="just">
              <a:lnSpc>
                <a:spcPct val="1063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Шаблон — это уже свёрстанная HTML-страница с готовым дизайном</a:t>
            </a:r>
          </a:p>
          <a:p>
            <a:pPr marL="298450" marR="1193165" indent="-285750" algn="just">
              <a:lnSpc>
                <a:spcPct val="1063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98450" marR="1193165" indent="-285750" algn="just">
              <a:lnSpc>
                <a:spcPct val="1063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98450" marR="1193165" indent="-285750" algn="just">
              <a:lnSpc>
                <a:spcPct val="106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Можно взять шаблон за основу и изменить в нём цвет, шрифт, расположение блоков и элементов или сделать сайт в конструкторе с нуля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5019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7315"/>
            <a:ext cx="9499600" cy="6834505"/>
            <a:chOff x="0" y="467315"/>
            <a:chExt cx="9499600" cy="6834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7315"/>
              <a:ext cx="1222991" cy="29744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7093" y="939596"/>
              <a:ext cx="8607425" cy="5523865"/>
            </a:xfrm>
            <a:custGeom>
              <a:avLst/>
              <a:gdLst/>
              <a:ahLst/>
              <a:cxnLst/>
              <a:rect l="l" t="t" r="r" b="b"/>
              <a:pathLst>
                <a:path w="8607425" h="5523865">
                  <a:moveTo>
                    <a:pt x="8606904" y="0"/>
                  </a:moveTo>
                  <a:lnTo>
                    <a:pt x="0" y="0"/>
                  </a:lnTo>
                  <a:lnTo>
                    <a:pt x="0" y="5480621"/>
                  </a:lnTo>
                  <a:lnTo>
                    <a:pt x="0" y="5523535"/>
                  </a:lnTo>
                  <a:lnTo>
                    <a:pt x="8606904" y="5523535"/>
                  </a:lnTo>
                  <a:lnTo>
                    <a:pt x="8606904" y="5480621"/>
                  </a:lnTo>
                  <a:lnTo>
                    <a:pt x="8606904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191" y="896676"/>
              <a:ext cx="8607425" cy="5523865"/>
            </a:xfrm>
            <a:custGeom>
              <a:avLst/>
              <a:gdLst/>
              <a:ahLst/>
              <a:cxnLst/>
              <a:rect l="l" t="t" r="r" b="b"/>
              <a:pathLst>
                <a:path w="8607425" h="5523865">
                  <a:moveTo>
                    <a:pt x="8606909" y="5523539"/>
                  </a:moveTo>
                  <a:lnTo>
                    <a:pt x="0" y="5523539"/>
                  </a:lnTo>
                  <a:lnTo>
                    <a:pt x="0" y="0"/>
                  </a:lnTo>
                  <a:lnTo>
                    <a:pt x="8606909" y="0"/>
                  </a:lnTo>
                  <a:lnTo>
                    <a:pt x="8606909" y="5523539"/>
                  </a:lnTo>
                  <a:close/>
                </a:path>
              </a:pathLst>
            </a:custGeom>
            <a:solidFill>
              <a:srgbClr val="FFF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690" y="890180"/>
              <a:ext cx="8620125" cy="5535930"/>
            </a:xfrm>
            <a:custGeom>
              <a:avLst/>
              <a:gdLst/>
              <a:ahLst/>
              <a:cxnLst/>
              <a:rect l="l" t="t" r="r" b="b"/>
              <a:pathLst>
                <a:path w="8620125" h="5535930">
                  <a:moveTo>
                    <a:pt x="861990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523230"/>
                  </a:lnTo>
                  <a:lnTo>
                    <a:pt x="0" y="5535930"/>
                  </a:lnTo>
                  <a:lnTo>
                    <a:pt x="8619909" y="5535930"/>
                  </a:lnTo>
                  <a:lnTo>
                    <a:pt x="8619909" y="5523535"/>
                  </a:lnTo>
                  <a:lnTo>
                    <a:pt x="8619909" y="5523230"/>
                  </a:lnTo>
                  <a:lnTo>
                    <a:pt x="8619909" y="13004"/>
                  </a:lnTo>
                  <a:lnTo>
                    <a:pt x="8606904" y="13004"/>
                  </a:lnTo>
                  <a:lnTo>
                    <a:pt x="8606904" y="5523230"/>
                  </a:lnTo>
                  <a:lnTo>
                    <a:pt x="12992" y="5523230"/>
                  </a:lnTo>
                  <a:lnTo>
                    <a:pt x="12992" y="12700"/>
                  </a:lnTo>
                  <a:lnTo>
                    <a:pt x="8619909" y="12700"/>
                  </a:lnTo>
                  <a:lnTo>
                    <a:pt x="8619909" y="0"/>
                  </a:lnTo>
                  <a:close/>
                </a:path>
              </a:pathLst>
            </a:custGeom>
            <a:solidFill>
              <a:srgbClr val="3C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701" y="4399900"/>
              <a:ext cx="1723374" cy="29015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8905" y="1026872"/>
            <a:ext cx="7543800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Шаг 6. Создание сайта,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наполнение его контентом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1200" y="1933285"/>
            <a:ext cx="5638800" cy="4813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indent="-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Написание текстов</a:t>
            </a:r>
          </a:p>
          <a:p>
            <a:pPr marL="457200" indent="-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Фото и видео</a:t>
            </a:r>
          </a:p>
          <a:p>
            <a:pPr marL="457200" indent="-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Загрузка файлов</a:t>
            </a:r>
          </a:p>
          <a:p>
            <a:pPr marL="457200" indent="-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Работа в админ-панели</a:t>
            </a:r>
          </a:p>
          <a:p>
            <a:pPr marL="457200" indent="-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Редактирование</a:t>
            </a:r>
          </a:p>
          <a:p>
            <a:pPr marL="457200" indent="-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Просмотр</a:t>
            </a:r>
          </a:p>
          <a:p>
            <a:pPr marL="457200" indent="-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Публикация</a:t>
            </a:r>
          </a:p>
          <a:p>
            <a:pPr marL="12700" marR="1193165">
              <a:lnSpc>
                <a:spcPct val="106300"/>
              </a:lnSpc>
              <a:spcBef>
                <a:spcPts val="95"/>
              </a:spcBef>
            </a:pPr>
            <a:endParaRPr sz="17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345</Words>
  <Application>Microsoft Office PowerPoint</Application>
  <PresentationFormat>Произвольный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Microsoft Sans Serif</vt:lpstr>
      <vt:lpstr>Tahoma</vt:lpstr>
      <vt:lpstr>Times New Roman</vt:lpstr>
      <vt:lpstr>Trebuchet MS</vt:lpstr>
      <vt:lpstr>Verdana</vt:lpstr>
      <vt:lpstr>Wingdings</vt:lpstr>
      <vt:lpstr>Office Theme</vt:lpstr>
      <vt:lpstr>Презентация PowerPoint</vt:lpstr>
      <vt:lpstr>Для многих процесс создания сайта кажется чем-то невероятно сложным, особенно когда речь идёт о самостоятельном проектировании и разработке веб-страницы. Но пусть вас не пугают технические термины, благодаря сервису WordPress, создать проект в Сети сможет каждый (и совершенно без знаний программирования) </vt:lpstr>
      <vt:lpstr>Плюсы и минусы  создания сайта на  Wordpress:</vt:lpstr>
      <vt:lpstr>Презентация PowerPoint</vt:lpstr>
      <vt:lpstr>Шаг 2 . Выбираем тип сайта</vt:lpstr>
      <vt:lpstr>Презентация PowerPoint</vt:lpstr>
      <vt:lpstr>Шаг 4. Выбираем тариф</vt:lpstr>
      <vt:lpstr>Шаг 5. Выбор шаблона</vt:lpstr>
      <vt:lpstr>Шаг 6. Создание сайта,  наполнение его контентом</vt:lpstr>
      <vt:lpstr>Предварительная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цифрового портфолио</dc:title>
  <dc:creator>Наталья Малышева</dc:creator>
  <cp:keywords>DAFg76Y8rrY,BAFbp0SaMRE</cp:keywords>
  <cp:lastModifiedBy>Наталья Малышева</cp:lastModifiedBy>
  <cp:revision>2</cp:revision>
  <dcterms:created xsi:type="dcterms:W3CDTF">2023-04-23T16:01:28Z</dcterms:created>
  <dcterms:modified xsi:type="dcterms:W3CDTF">2023-04-23T17:03:45Z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2023-04-23T00:00:00Z</vt:filetime>
  </property>
</Properties>
</file>